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1003" r:id="rId4"/>
    <p:sldId id="991" r:id="rId5"/>
    <p:sldId id="992" r:id="rId6"/>
    <p:sldId id="993" r:id="rId7"/>
    <p:sldId id="994" r:id="rId8"/>
    <p:sldId id="987" r:id="rId9"/>
    <p:sldId id="996" r:id="rId10"/>
    <p:sldId id="998" r:id="rId11"/>
    <p:sldId id="999" r:id="rId12"/>
    <p:sldId id="1000" r:id="rId13"/>
    <p:sldId id="1001" r:id="rId14"/>
    <p:sldId id="10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9622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under the desk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—Only one.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778375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box	B. boxes				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404045"/>
            <a:ext cx="110892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cs typeface="Times New Roman" panose="02020603050405020304" pitchFamily="18" charset="0"/>
              </a:rPr>
              <a:t>后接可数名词的复数形式，</a:t>
            </a:r>
            <a:r>
              <a:rPr lang="en-US" altLang="zh-CN" dirty="0">
                <a:cs typeface="Times New Roman" panose="02020603050405020304" pitchFamily="18" charset="0"/>
              </a:rPr>
              <a:t>box</a:t>
            </a:r>
            <a:r>
              <a:rPr lang="zh-CN" altLang="zh-CN" dirty="0">
                <a:cs typeface="Times New Roman" panose="02020603050405020304" pitchFamily="18" charset="0"/>
              </a:rPr>
              <a:t>的复数形式是</a:t>
            </a:r>
            <a:r>
              <a:rPr lang="en-US" altLang="zh-CN" dirty="0">
                <a:cs typeface="Times New Roman" panose="02020603050405020304" pitchFamily="18" charset="0"/>
              </a:rPr>
              <a:t>boxes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176" y="12602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89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根据图片和首字母提示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6159" y="1340768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pictures.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bookcase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balls.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your classroom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 It’s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teacher’s desk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q10.jpg" descr="id:21474942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83438" y="746120"/>
            <a:ext cx="3462480" cy="20847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46500" y="1428604"/>
            <a:ext cx="1712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classroom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054646" y="210721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How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27922" y="2732486"/>
            <a:ext cx="3267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lackboard</a:t>
            </a:r>
            <a:r>
              <a:rPr lang="en-US" altLang="zh-CN" dirty="0" smtClean="0"/>
              <a:t>   between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4646" y="3365538"/>
            <a:ext cx="1290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What’s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92452" y="4623858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omputer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94806" y="530975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1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根据首字母提示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Our 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big and beautiful. There are many trees and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school. There is a big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school. Near the playground, there is a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teaching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building. On the first floor of the teaching building, there are some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is on the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We usually sing and dance there. There is an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on the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Beside it, there is a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room. I like Computer Studies very much. I love my school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49314"/>
            <a:ext cx="100120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67042" y="2616180"/>
            <a:ext cx="94448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chool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80914" y="2634840"/>
            <a:ext cx="11095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lowers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13004" y="3166606"/>
            <a:ext cx="16437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layground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3181" y="3814678"/>
            <a:ext cx="8146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mall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32693" y="4399288"/>
            <a:ext cx="15860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lassrooms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28769" y="4416380"/>
            <a:ext cx="7409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usic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59949" y="4390742"/>
            <a:ext cx="10182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econd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85979" y="5013176"/>
            <a:ext cx="4427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rt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54554" y="4994012"/>
            <a:ext cx="79701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hird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7060" y="5551416"/>
            <a:ext cx="14061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omputer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50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就读于一所国际学校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你想了解她的学校吗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完成学校的布局图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将序号填在对应的位置。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my name is Sue. I’m eleven years old. Welcome to my new school. It’s big and nice. I’m in Class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 5. My classroom is on the second floor. There are 20 students in my classroom. There is a computer room beside my classroom. There is a music room on the second floor too. Our art room is under the music room on the first floor. The library is between the art room and the teachers’ office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办公室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like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746120"/>
            <a:ext cx="397954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5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5206" y="1484784"/>
            <a:ext cx="5590336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D.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04.jpg" descr="id:21474942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565" y="1568776"/>
            <a:ext cx="5682635" cy="34368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816" y="1052736"/>
            <a:ext cx="2125414" cy="15271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748" y="980728"/>
            <a:ext cx="2652831" cy="14169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5116" y="2699146"/>
            <a:ext cx="1605868" cy="23064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6107" y="2458696"/>
            <a:ext cx="2755165" cy="20781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5286" y="5093730"/>
            <a:ext cx="2283502" cy="140523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16113" y="24586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89870" y="24586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05694" y="39330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28281" y="39330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74492" y="39159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29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2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94616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1452" y="284439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24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school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libraries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endParaRPr lang="zh-CN" altLang="zh-CN" sz="12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968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24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school.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room. It is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floor. There is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is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floor. There are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2492" y="1551729"/>
            <a:ext cx="1851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classrooms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675527" y="1551729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music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8108" y="2204864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02723" y="2204864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art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74799" y="2204864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third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54646" y="2842318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libraries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5086" y="2852936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second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4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选出与所给单词画线部分的发音相同的一项。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  <a:tab pos="775525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inema	B.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oat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	A. 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B.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ience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A. 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	B. ju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fam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	A. gr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B. 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lly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ank	A. mou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9908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763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9176" y="34082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06852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2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in the glass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5600" indent="-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on the first floor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—One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2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7535545" cy="7086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70670" y="297986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2958" y="2899306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74677" y="3588036"/>
            <a:ext cx="1478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libraries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12807" y="3579490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677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classroom is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juice in the fridge.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0950" y="845258"/>
            <a:ext cx="1532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the </a:t>
            </a:r>
            <a:r>
              <a:rPr lang="en-US" altLang="zh-CN" dirty="0" smtClean="0"/>
              <a:t>third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86260" y="1484784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show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87094" y="1493330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11430" y="1501876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our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9756" y="2780928"/>
            <a:ext cx="864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41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唱歌跳舞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music 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两间大的美术教室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多少间教室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boys are playing football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在操场上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77914" y="1457074"/>
            <a:ext cx="2460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sing and dance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43660" y="2060848"/>
            <a:ext cx="3776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two large/big art rooms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8397" y="2717466"/>
            <a:ext cx="3608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How many </a:t>
            </a:r>
            <a:r>
              <a:rPr lang="en-US" altLang="zh-CN" dirty="0" smtClean="0"/>
              <a:t>classrooms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21484" y="3356992"/>
            <a:ext cx="291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in the playground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6194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带他们参观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house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table tennis room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在二楼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box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can’t carry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52352" y="4061561"/>
            <a:ext cx="3034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show them around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62183" y="4705980"/>
            <a:ext cx="3087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on the second floor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0790" y="5301208"/>
            <a:ext cx="1651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too heavy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16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go and have a look.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Thank you.         B. Good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No, they aren’t.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95628"/>
            <a:ext cx="9649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当喜欢、赞同他人提出的建议时，用</a:t>
            </a:r>
            <a:r>
              <a:rPr lang="en-US" altLang="zh-CN" dirty="0">
                <a:cs typeface="Times New Roman" panose="02020603050405020304" pitchFamily="18" charset="0"/>
              </a:rPr>
              <a:t>“Good idea</a:t>
            </a:r>
            <a:r>
              <a:rPr lang="zh-CN" altLang="zh-CN" dirty="0"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来回应。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1389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 behind the door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—No, 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there isn’t.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460375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Is;an	B. Are;any					C. Is;a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5301208"/>
            <a:ext cx="110172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umbrella </a:t>
            </a:r>
            <a:r>
              <a:rPr lang="zh-CN" altLang="zh-CN" dirty="0">
                <a:cs typeface="Times New Roman" panose="02020603050405020304" pitchFamily="18" charset="0"/>
              </a:rPr>
              <a:t>是以元音音素开头的单数名词，故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is,</a:t>
            </a:r>
            <a:r>
              <a:rPr lang="zh-CN" altLang="zh-CN" dirty="0">
                <a:cs typeface="Times New Roman" panose="02020603050405020304" pitchFamily="18" charset="0"/>
              </a:rPr>
              <a:t>冠词用</a:t>
            </a:r>
            <a:r>
              <a:rPr lang="en-US" altLang="zh-CN" dirty="0"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92" y="14676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1638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this on the desk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rubber.       B. I have a pencil.		C. There’s a ruler.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53657"/>
            <a:ext cx="6935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“What’s this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提问用</a:t>
            </a:r>
            <a:r>
              <a:rPr lang="en-US" altLang="zh-CN" dirty="0">
                <a:cs typeface="Times New Roman" panose="02020603050405020304" pitchFamily="18" charset="0"/>
              </a:rPr>
              <a:t>“It’s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回答。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708920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ground floor in the UK is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 in the US.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4784725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first	B. under					C. second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006577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在英国，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一楼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的英文表达为</a:t>
            </a:r>
            <a:r>
              <a:rPr lang="en-US" altLang="zh-CN" dirty="0">
                <a:cs typeface="Times New Roman" panose="02020603050405020304" pitchFamily="18" charset="0"/>
              </a:rPr>
              <a:t>“the ground floor”</a:t>
            </a:r>
            <a:r>
              <a:rPr lang="zh-CN" altLang="zh-CN" dirty="0">
                <a:cs typeface="Times New Roman" panose="02020603050405020304" pitchFamily="18" charset="0"/>
              </a:rPr>
              <a:t>，而在美国，其表达为</a:t>
            </a:r>
            <a:r>
              <a:rPr lang="en-US" altLang="zh-CN" dirty="0">
                <a:cs typeface="Times New Roman" panose="02020603050405020304" pitchFamily="18" charset="0"/>
              </a:rPr>
              <a:t>“the first floor”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82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6872" y="28065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8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287</Words>
  <Application>Microsoft Office PowerPoint</Application>
  <PresentationFormat>自定义</PresentationFormat>
  <Paragraphs>125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2025-05-27T09:54:39Z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